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9" r:id="rId2"/>
    <p:sldId id="280" r:id="rId3"/>
    <p:sldId id="284" r:id="rId4"/>
    <p:sldId id="285" r:id="rId5"/>
    <p:sldId id="261" r:id="rId6"/>
    <p:sldId id="265" r:id="rId7"/>
    <p:sldId id="258" r:id="rId8"/>
    <p:sldId id="264" r:id="rId9"/>
    <p:sldId id="262" r:id="rId10"/>
    <p:sldId id="270" r:id="rId11"/>
    <p:sldId id="282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C15AC-92A0-E141-A007-FB589B7ED10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6A0C4-E02D-3247-B053-95D21A08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6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MPP:</a:t>
            </a:r>
            <a:r>
              <a:rPr lang="en-US" baseline="0" dirty="0"/>
              <a:t> </a:t>
            </a:r>
            <a:r>
              <a:rPr lang="en-US" baseline="0" dirty="0" err="1"/>
              <a:t>Multopotent</a:t>
            </a:r>
            <a:r>
              <a:rPr lang="en-US" baseline="0" dirty="0"/>
              <a:t> progenitor cells. CMP: Common Myeloid Progenitor cells. CLP: Common Lymphoid progenitor, GMP: Granulocyte Macrophages progenitors, </a:t>
            </a:r>
          </a:p>
          <a:p>
            <a:r>
              <a:rPr lang="en-US" baseline="0" dirty="0"/>
              <a:t>MEP: Megakaryocyte Erythroid progenitor.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464BB-3839-4EFE-B62E-61BB482DDA6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49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8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4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96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2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4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3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0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4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09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178C4-1528-9D47-B016-F2A9A9292F79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B6B95-C181-5740-8FBA-C5CA8A29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457200" y="1249526"/>
            <a:ext cx="83532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/>
                <a:cs typeface="Times New Roman"/>
              </a:rPr>
              <a:t>Stem cell derived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Exosomes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en-US" sz="4000" b="1" dirty="0">
                <a:solidFill>
                  <a:schemeClr val="bg1"/>
                </a:solidFill>
                <a:latin typeface="Times New Roman"/>
                <a:cs typeface="Times New Roman"/>
              </a:rPr>
              <a:t>The Next Generation of Therapeutics</a:t>
            </a:r>
          </a:p>
        </p:txBody>
      </p:sp>
    </p:spTree>
    <p:extLst>
      <p:ext uri="{BB962C8B-B14F-4D97-AF65-F5344CB8AC3E}">
        <p14:creationId xmlns:p14="http://schemas.microsoft.com/office/powerpoint/2010/main" val="740326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Bidirectional talk between stem cells and injured cells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" r="5453"/>
          <a:stretch/>
        </p:blipFill>
        <p:spPr>
          <a:xfrm>
            <a:off x="301391" y="1690190"/>
            <a:ext cx="4133369" cy="3316737"/>
          </a:xfr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431" y="1690190"/>
            <a:ext cx="4133369" cy="33167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2509" y="5196268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Endogeneous</a:t>
            </a:r>
            <a:r>
              <a:rPr lang="en-US" dirty="0">
                <a:latin typeface="Times New Roman"/>
                <a:cs typeface="Times New Roman"/>
              </a:rPr>
              <a:t> repair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5086" y="5196268"/>
            <a:ext cx="1924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Exogeneous</a:t>
            </a:r>
            <a:r>
              <a:rPr lang="en-US" dirty="0">
                <a:latin typeface="Times New Roman"/>
                <a:cs typeface="Times New Roman"/>
              </a:rPr>
              <a:t> repair</a:t>
            </a:r>
          </a:p>
        </p:txBody>
      </p:sp>
    </p:spTree>
    <p:extLst>
      <p:ext uri="{BB962C8B-B14F-4D97-AF65-F5344CB8AC3E}">
        <p14:creationId xmlns:p14="http://schemas.microsoft.com/office/powerpoint/2010/main" val="3285067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79" y="227595"/>
            <a:ext cx="8955927" cy="1475913"/>
          </a:xfrm>
        </p:spPr>
        <p:txBody>
          <a:bodyPr>
            <a:normAutofit fontScale="90000"/>
          </a:bodyPr>
          <a:lstStyle/>
          <a:p>
            <a:pPr lvl="0"/>
            <a:r>
              <a:rPr lang="en-US" sz="2800" dirty="0">
                <a:solidFill>
                  <a:schemeClr val="accent1"/>
                </a:solidFill>
              </a:rPr>
              <a:t>Compared to whole cells, </a:t>
            </a:r>
            <a:r>
              <a:rPr lang="en-US" sz="2800" dirty="0" err="1">
                <a:solidFill>
                  <a:schemeClr val="accent1"/>
                </a:solidFill>
              </a:rPr>
              <a:t>exosomes</a:t>
            </a:r>
            <a:r>
              <a:rPr lang="en-US" sz="2800" dirty="0">
                <a:solidFill>
                  <a:schemeClr val="accent1"/>
                </a:solidFill>
              </a:rPr>
              <a:t> have superior properties for therapy</a:t>
            </a:r>
            <a:br>
              <a:rPr lang="en-US" sz="2800" dirty="0">
                <a:solidFill>
                  <a:schemeClr val="accent1"/>
                </a:solidFill>
              </a:rPr>
            </a:br>
            <a:br>
              <a:rPr lang="en-US" sz="2800" dirty="0">
                <a:solidFill>
                  <a:schemeClr val="accent1"/>
                </a:solidFill>
              </a:rPr>
            </a:b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503756" y="6475140"/>
            <a:ext cx="1327588" cy="27699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58601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 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No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maldifferentiation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lvl="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  No tumor formation (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Likely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lvl="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  No entrapment in the lung</a:t>
            </a:r>
          </a:p>
          <a:p>
            <a:pPr lvl="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  Superior tissue penetration</a:t>
            </a:r>
          </a:p>
          <a:p>
            <a:pPr lvl="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  “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Off the shelf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” products</a:t>
            </a:r>
          </a:p>
          <a:p>
            <a:pPr lvl="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  Easier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cryohandling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and stability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332" y="1652407"/>
            <a:ext cx="5079993" cy="3952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0800000" flipV="1">
            <a:off x="1902535" y="6476193"/>
            <a:ext cx="5937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Riazifar</a:t>
            </a:r>
            <a:r>
              <a:rPr lang="en-US" sz="1200" dirty="0"/>
              <a:t> et al. Annual Reviews in Pharmacology and Toxicology, 2017</a:t>
            </a:r>
          </a:p>
        </p:txBody>
      </p:sp>
    </p:spTree>
    <p:extLst>
      <p:ext uri="{BB962C8B-B14F-4D97-AF65-F5344CB8AC3E}">
        <p14:creationId xmlns:p14="http://schemas.microsoft.com/office/powerpoint/2010/main" val="353814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MSC EVs use in future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16911"/>
            <a:ext cx="9093406" cy="0"/>
          </a:xfrm>
          <a:prstGeom prst="line">
            <a:avLst/>
          </a:prstGeom>
          <a:ln w="57150" cmpd="sng">
            <a:solidFill>
              <a:srgbClr val="00009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 Zhao Figure 5.tif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45" r="-146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8591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9"/>
          <a:stretch/>
        </p:blipFill>
        <p:spPr>
          <a:xfrm>
            <a:off x="4565228" y="1788135"/>
            <a:ext cx="4121572" cy="3903528"/>
          </a:xfr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87" y="1788135"/>
            <a:ext cx="4150971" cy="39035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3178969" y="6268641"/>
            <a:ext cx="2384227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844"/>
              </a:spcBef>
            </a:pPr>
            <a:r>
              <a:rPr lang="en-US" sz="1100" i="1" dirty="0">
                <a:solidFill>
                  <a:srgbClr val="171719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Antonio Icily et al, Nature Rev, 2008</a:t>
            </a:r>
            <a:endParaRPr lang="en-US" dirty="0">
              <a:solidFill>
                <a:schemeClr val="tx1"/>
              </a:solidFill>
              <a:latin typeface="Times" charset="0"/>
              <a:ea typeface="ＭＳ Ｐゴシック" charset="0"/>
              <a:cs typeface="Times" charset="0"/>
              <a:sym typeface="Times" charset="0"/>
            </a:endParaRPr>
          </a:p>
          <a:p>
            <a:pPr>
              <a:spcBef>
                <a:spcPts val="844"/>
              </a:spcBef>
            </a:pPr>
            <a:endParaRPr lang="en-US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116911"/>
            <a:ext cx="9093406" cy="0"/>
          </a:xfrm>
          <a:prstGeom prst="line">
            <a:avLst/>
          </a:prstGeom>
          <a:ln w="57150" cmpd="sng">
            <a:solidFill>
              <a:srgbClr val="00009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25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/>
                <a:cs typeface="Times New Roman"/>
              </a:rPr>
              <a:t>Mesenchymal</a:t>
            </a:r>
            <a:r>
              <a:rPr lang="en-US" sz="2800" b="1" dirty="0">
                <a:latin typeface="Times New Roman"/>
                <a:cs typeface="Times New Roman"/>
              </a:rPr>
              <a:t> stem cells</a:t>
            </a:r>
          </a:p>
        </p:txBody>
      </p:sp>
    </p:spTree>
    <p:extLst>
      <p:ext uri="{BB962C8B-B14F-4D97-AF65-F5344CB8AC3E}">
        <p14:creationId xmlns:p14="http://schemas.microsoft.com/office/powerpoint/2010/main" val="289565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7625782" y="6417733"/>
            <a:ext cx="1298085" cy="4402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298" y="400282"/>
            <a:ext cx="67865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Current paradigm in MSC mechanism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172" y="1462527"/>
            <a:ext cx="5144940" cy="444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987668" y="6417733"/>
            <a:ext cx="31044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Ying Wang et al, Nature Immunology, 2014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5369953" y="2578361"/>
            <a:ext cx="3366727" cy="461665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Paracrine mechanism 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359992" y="4675994"/>
            <a:ext cx="2270724" cy="461665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596268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1"/>
          <p:cNvGrpSpPr/>
          <p:nvPr/>
        </p:nvGrpSpPr>
        <p:grpSpPr>
          <a:xfrm rot="9681475">
            <a:off x="7295245" y="2207813"/>
            <a:ext cx="441285" cy="231705"/>
            <a:chOff x="1979644" y="4609322"/>
            <a:chExt cx="679580" cy="300330"/>
          </a:xfrm>
        </p:grpSpPr>
        <p:sp>
          <p:nvSpPr>
            <p:cNvPr id="3" name="Freeform 2"/>
            <p:cNvSpPr/>
            <p:nvPr/>
          </p:nvSpPr>
          <p:spPr>
            <a:xfrm>
              <a:off x="1979644" y="4609322"/>
              <a:ext cx="679580" cy="300330"/>
            </a:xfrm>
            <a:custGeom>
              <a:avLst/>
              <a:gdLst>
                <a:gd name="connsiteX0" fmla="*/ 7776 w 679580"/>
                <a:gd name="connsiteY0" fmla="*/ 18662 h 300330"/>
                <a:gd name="connsiteX1" fmla="*/ 35768 w 679580"/>
                <a:gd name="connsiteY1" fmla="*/ 27992 h 300330"/>
                <a:gd name="connsiteX2" fmla="*/ 119744 w 679580"/>
                <a:gd name="connsiteY2" fmla="*/ 9331 h 300330"/>
                <a:gd name="connsiteX3" fmla="*/ 203719 w 679580"/>
                <a:gd name="connsiteY3" fmla="*/ 0 h 300330"/>
                <a:gd name="connsiteX4" fmla="*/ 371670 w 679580"/>
                <a:gd name="connsiteY4" fmla="*/ 9331 h 300330"/>
                <a:gd name="connsiteX5" fmla="*/ 436985 w 679580"/>
                <a:gd name="connsiteY5" fmla="*/ 27992 h 300330"/>
                <a:gd name="connsiteX6" fmla="*/ 502299 w 679580"/>
                <a:gd name="connsiteY6" fmla="*/ 65315 h 300330"/>
                <a:gd name="connsiteX7" fmla="*/ 530291 w 679580"/>
                <a:gd name="connsiteY7" fmla="*/ 74645 h 300330"/>
                <a:gd name="connsiteX8" fmla="*/ 558283 w 679580"/>
                <a:gd name="connsiteY8" fmla="*/ 93307 h 300330"/>
                <a:gd name="connsiteX9" fmla="*/ 614266 w 679580"/>
                <a:gd name="connsiteY9" fmla="*/ 111968 h 300330"/>
                <a:gd name="connsiteX10" fmla="*/ 632927 w 679580"/>
                <a:gd name="connsiteY10" fmla="*/ 139960 h 300330"/>
                <a:gd name="connsiteX11" fmla="*/ 651589 w 679580"/>
                <a:gd name="connsiteY11" fmla="*/ 158621 h 300330"/>
                <a:gd name="connsiteX12" fmla="*/ 660919 w 679580"/>
                <a:gd name="connsiteY12" fmla="*/ 195943 h 300330"/>
                <a:gd name="connsiteX13" fmla="*/ 679580 w 679580"/>
                <a:gd name="connsiteY13" fmla="*/ 251927 h 300330"/>
                <a:gd name="connsiteX14" fmla="*/ 670250 w 679580"/>
                <a:gd name="connsiteY14" fmla="*/ 279919 h 300330"/>
                <a:gd name="connsiteX15" fmla="*/ 642258 w 679580"/>
                <a:gd name="connsiteY15" fmla="*/ 298580 h 300330"/>
                <a:gd name="connsiteX16" fmla="*/ 576944 w 679580"/>
                <a:gd name="connsiteY16" fmla="*/ 270588 h 300330"/>
                <a:gd name="connsiteX17" fmla="*/ 548952 w 679580"/>
                <a:gd name="connsiteY17" fmla="*/ 261258 h 300330"/>
                <a:gd name="connsiteX18" fmla="*/ 520960 w 679580"/>
                <a:gd name="connsiteY18" fmla="*/ 242596 h 300330"/>
                <a:gd name="connsiteX19" fmla="*/ 399662 w 679580"/>
                <a:gd name="connsiteY19" fmla="*/ 242596 h 300330"/>
                <a:gd name="connsiteX20" fmla="*/ 343678 w 679580"/>
                <a:gd name="connsiteY20" fmla="*/ 261258 h 300330"/>
                <a:gd name="connsiteX21" fmla="*/ 269034 w 679580"/>
                <a:gd name="connsiteY21" fmla="*/ 251927 h 300330"/>
                <a:gd name="connsiteX22" fmla="*/ 231711 w 679580"/>
                <a:gd name="connsiteY22" fmla="*/ 242596 h 300330"/>
                <a:gd name="connsiteX23" fmla="*/ 185058 w 679580"/>
                <a:gd name="connsiteY23" fmla="*/ 233266 h 300330"/>
                <a:gd name="connsiteX24" fmla="*/ 157066 w 679580"/>
                <a:gd name="connsiteY24" fmla="*/ 177282 h 300330"/>
                <a:gd name="connsiteX25" fmla="*/ 138405 w 679580"/>
                <a:gd name="connsiteY25" fmla="*/ 149290 h 300330"/>
                <a:gd name="connsiteX26" fmla="*/ 110413 w 679580"/>
                <a:gd name="connsiteY26" fmla="*/ 93307 h 300330"/>
                <a:gd name="connsiteX27" fmla="*/ 82421 w 679580"/>
                <a:gd name="connsiteY27" fmla="*/ 83976 h 300330"/>
                <a:gd name="connsiteX28" fmla="*/ 7776 w 679580"/>
                <a:gd name="connsiteY28" fmla="*/ 18662 h 3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79580" h="300330">
                  <a:moveTo>
                    <a:pt x="7776" y="18662"/>
                  </a:moveTo>
                  <a:cubicBezTo>
                    <a:pt x="0" y="9331"/>
                    <a:pt x="25933" y="27992"/>
                    <a:pt x="35768" y="27992"/>
                  </a:cubicBezTo>
                  <a:cubicBezTo>
                    <a:pt x="58746" y="27992"/>
                    <a:pt x="96349" y="12930"/>
                    <a:pt x="119744" y="9331"/>
                  </a:cubicBezTo>
                  <a:cubicBezTo>
                    <a:pt x="147580" y="5048"/>
                    <a:pt x="175727" y="3110"/>
                    <a:pt x="203719" y="0"/>
                  </a:cubicBezTo>
                  <a:cubicBezTo>
                    <a:pt x="259703" y="3110"/>
                    <a:pt x="315830" y="4254"/>
                    <a:pt x="371670" y="9331"/>
                  </a:cubicBezTo>
                  <a:cubicBezTo>
                    <a:pt x="387776" y="10795"/>
                    <a:pt x="420418" y="22470"/>
                    <a:pt x="436985" y="27992"/>
                  </a:cubicBezTo>
                  <a:cubicBezTo>
                    <a:pt x="465099" y="46736"/>
                    <a:pt x="469149" y="51108"/>
                    <a:pt x="502299" y="65315"/>
                  </a:cubicBezTo>
                  <a:cubicBezTo>
                    <a:pt x="511339" y="69189"/>
                    <a:pt x="520960" y="71535"/>
                    <a:pt x="530291" y="74645"/>
                  </a:cubicBezTo>
                  <a:cubicBezTo>
                    <a:pt x="539622" y="80866"/>
                    <a:pt x="548035" y="88752"/>
                    <a:pt x="558283" y="93307"/>
                  </a:cubicBezTo>
                  <a:cubicBezTo>
                    <a:pt x="576258" y="101296"/>
                    <a:pt x="614266" y="111968"/>
                    <a:pt x="614266" y="111968"/>
                  </a:cubicBezTo>
                  <a:cubicBezTo>
                    <a:pt x="620486" y="121299"/>
                    <a:pt x="625922" y="131203"/>
                    <a:pt x="632927" y="139960"/>
                  </a:cubicBezTo>
                  <a:cubicBezTo>
                    <a:pt x="638423" y="146829"/>
                    <a:pt x="647655" y="150753"/>
                    <a:pt x="651589" y="158621"/>
                  </a:cubicBezTo>
                  <a:cubicBezTo>
                    <a:pt x="657324" y="170091"/>
                    <a:pt x="657234" y="183660"/>
                    <a:pt x="660919" y="195943"/>
                  </a:cubicBezTo>
                  <a:cubicBezTo>
                    <a:pt x="666571" y="214784"/>
                    <a:pt x="679580" y="251927"/>
                    <a:pt x="679580" y="251927"/>
                  </a:cubicBezTo>
                  <a:cubicBezTo>
                    <a:pt x="676470" y="261258"/>
                    <a:pt x="676394" y="272239"/>
                    <a:pt x="670250" y="279919"/>
                  </a:cubicBezTo>
                  <a:cubicBezTo>
                    <a:pt x="663245" y="288676"/>
                    <a:pt x="653319" y="296737"/>
                    <a:pt x="642258" y="298580"/>
                  </a:cubicBezTo>
                  <a:cubicBezTo>
                    <a:pt x="631755" y="300330"/>
                    <a:pt x="579670" y="271756"/>
                    <a:pt x="576944" y="270588"/>
                  </a:cubicBezTo>
                  <a:cubicBezTo>
                    <a:pt x="567904" y="266714"/>
                    <a:pt x="558283" y="264368"/>
                    <a:pt x="548952" y="261258"/>
                  </a:cubicBezTo>
                  <a:cubicBezTo>
                    <a:pt x="539621" y="255037"/>
                    <a:pt x="530990" y="247611"/>
                    <a:pt x="520960" y="242596"/>
                  </a:cubicBezTo>
                  <a:cubicBezTo>
                    <a:pt x="479330" y="221781"/>
                    <a:pt x="451858" y="237377"/>
                    <a:pt x="399662" y="242596"/>
                  </a:cubicBezTo>
                  <a:cubicBezTo>
                    <a:pt x="381001" y="248817"/>
                    <a:pt x="363197" y="263698"/>
                    <a:pt x="343678" y="261258"/>
                  </a:cubicBezTo>
                  <a:cubicBezTo>
                    <a:pt x="318797" y="258148"/>
                    <a:pt x="293768" y="256049"/>
                    <a:pt x="269034" y="251927"/>
                  </a:cubicBezTo>
                  <a:cubicBezTo>
                    <a:pt x="256385" y="249819"/>
                    <a:pt x="244230" y="245378"/>
                    <a:pt x="231711" y="242596"/>
                  </a:cubicBezTo>
                  <a:cubicBezTo>
                    <a:pt x="216230" y="239156"/>
                    <a:pt x="200609" y="236376"/>
                    <a:pt x="185058" y="233266"/>
                  </a:cubicBezTo>
                  <a:cubicBezTo>
                    <a:pt x="131578" y="153045"/>
                    <a:pt x="195697" y="254543"/>
                    <a:pt x="157066" y="177282"/>
                  </a:cubicBezTo>
                  <a:cubicBezTo>
                    <a:pt x="152051" y="167252"/>
                    <a:pt x="143420" y="159320"/>
                    <a:pt x="138405" y="149290"/>
                  </a:cubicBezTo>
                  <a:cubicBezTo>
                    <a:pt x="127137" y="126753"/>
                    <a:pt x="132696" y="111133"/>
                    <a:pt x="110413" y="93307"/>
                  </a:cubicBezTo>
                  <a:cubicBezTo>
                    <a:pt x="102733" y="87163"/>
                    <a:pt x="91019" y="88753"/>
                    <a:pt x="82421" y="83976"/>
                  </a:cubicBezTo>
                  <a:cubicBezTo>
                    <a:pt x="14149" y="46047"/>
                    <a:pt x="15552" y="27993"/>
                    <a:pt x="7776" y="18662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16"/>
            <p:cNvSpPr/>
            <p:nvPr/>
          </p:nvSpPr>
          <p:spPr>
            <a:xfrm>
              <a:off x="2286000" y="4724400"/>
              <a:ext cx="152400" cy="76200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66"/>
          <p:cNvGrpSpPr/>
          <p:nvPr/>
        </p:nvGrpSpPr>
        <p:grpSpPr>
          <a:xfrm>
            <a:off x="7488086" y="2293120"/>
            <a:ext cx="1163913" cy="643223"/>
            <a:chOff x="5089523" y="1319938"/>
            <a:chExt cx="1792431" cy="833730"/>
          </a:xfrm>
        </p:grpSpPr>
        <p:grpSp>
          <p:nvGrpSpPr>
            <p:cNvPr id="9" name="Group 62"/>
            <p:cNvGrpSpPr/>
            <p:nvPr/>
          </p:nvGrpSpPr>
          <p:grpSpPr>
            <a:xfrm>
              <a:off x="5476743" y="1340707"/>
              <a:ext cx="679580" cy="300330"/>
              <a:chOff x="1979644" y="4609322"/>
              <a:chExt cx="679580" cy="300330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lowchart: Connector 81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8"/>
            <p:cNvGrpSpPr/>
            <p:nvPr/>
          </p:nvGrpSpPr>
          <p:grpSpPr>
            <a:xfrm>
              <a:off x="5089523" y="1569307"/>
              <a:ext cx="679580" cy="300330"/>
              <a:chOff x="1979644" y="4609322"/>
              <a:chExt cx="679580" cy="300330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lowchart: Connector 79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1"/>
            <p:cNvGrpSpPr/>
            <p:nvPr/>
          </p:nvGrpSpPr>
          <p:grpSpPr>
            <a:xfrm rot="9681475">
              <a:off x="5775323" y="1569307"/>
              <a:ext cx="679580" cy="300330"/>
              <a:chOff x="1979644" y="4609322"/>
              <a:chExt cx="679580" cy="300330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Connector 77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01"/>
            <p:cNvGrpSpPr/>
            <p:nvPr/>
          </p:nvGrpSpPr>
          <p:grpSpPr>
            <a:xfrm rot="9681475">
              <a:off x="6202374" y="1319938"/>
              <a:ext cx="679580" cy="300330"/>
              <a:chOff x="1979644" y="4609322"/>
              <a:chExt cx="679580" cy="300330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lowchart: Connector 75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01"/>
            <p:cNvGrpSpPr/>
            <p:nvPr/>
          </p:nvGrpSpPr>
          <p:grpSpPr>
            <a:xfrm rot="9681475">
              <a:off x="5821373" y="1853338"/>
              <a:ext cx="679580" cy="300330"/>
              <a:chOff x="1979644" y="4609322"/>
              <a:chExt cx="679580" cy="300330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lowchart: Connector 73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 descr="largearro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48297">
            <a:off x="4829801" y="603511"/>
            <a:ext cx="1182813" cy="2814377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372370" y="1240203"/>
            <a:ext cx="3406263" cy="3237755"/>
            <a:chOff x="457199" y="1975451"/>
            <a:chExt cx="4233333" cy="3918857"/>
          </a:xfrm>
        </p:grpSpPr>
        <p:pic>
          <p:nvPicPr>
            <p:cNvPr id="24" name="Picture 23" descr="0007614167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199" y="1975451"/>
              <a:ext cx="4233333" cy="3918857"/>
            </a:xfrm>
            <a:prstGeom prst="rect">
              <a:avLst/>
            </a:prstGeom>
          </p:spPr>
        </p:pic>
        <p:grpSp>
          <p:nvGrpSpPr>
            <p:cNvPr id="25" name="Group 101"/>
            <p:cNvGrpSpPr/>
            <p:nvPr/>
          </p:nvGrpSpPr>
          <p:grpSpPr>
            <a:xfrm rot="9681475">
              <a:off x="3297401" y="3218628"/>
              <a:ext cx="260159" cy="141564"/>
              <a:chOff x="1979644" y="4609322"/>
              <a:chExt cx="679580" cy="300330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101"/>
            <p:cNvGrpSpPr/>
            <p:nvPr/>
          </p:nvGrpSpPr>
          <p:grpSpPr>
            <a:xfrm rot="9681475">
              <a:off x="3478059" y="3140208"/>
              <a:ext cx="260159" cy="141564"/>
              <a:chOff x="1979644" y="4609322"/>
              <a:chExt cx="679580" cy="300330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101"/>
            <p:cNvGrpSpPr/>
            <p:nvPr/>
          </p:nvGrpSpPr>
          <p:grpSpPr>
            <a:xfrm rot="9681475">
              <a:off x="3630459" y="3292608"/>
              <a:ext cx="260159" cy="141564"/>
              <a:chOff x="1979644" y="4609322"/>
              <a:chExt cx="679580" cy="300330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101"/>
            <p:cNvGrpSpPr/>
            <p:nvPr/>
          </p:nvGrpSpPr>
          <p:grpSpPr>
            <a:xfrm rot="9681475">
              <a:off x="3782859" y="3445008"/>
              <a:ext cx="260159" cy="141564"/>
              <a:chOff x="1979644" y="4609322"/>
              <a:chExt cx="679580" cy="300330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101"/>
            <p:cNvGrpSpPr/>
            <p:nvPr/>
          </p:nvGrpSpPr>
          <p:grpSpPr>
            <a:xfrm rot="9681475">
              <a:off x="3405686" y="3466305"/>
              <a:ext cx="260159" cy="141564"/>
              <a:chOff x="1979644" y="4609322"/>
              <a:chExt cx="679580" cy="300330"/>
            </a:xfrm>
          </p:grpSpPr>
          <p:sp>
            <p:nvSpPr>
              <p:cNvPr id="36" name="Freeform 35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101"/>
            <p:cNvGrpSpPr/>
            <p:nvPr/>
          </p:nvGrpSpPr>
          <p:grpSpPr>
            <a:xfrm rot="9681475">
              <a:off x="3581110" y="3732978"/>
              <a:ext cx="260159" cy="141564"/>
              <a:chOff x="1979644" y="4609322"/>
              <a:chExt cx="679580" cy="300330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101"/>
            <p:cNvGrpSpPr/>
            <p:nvPr/>
          </p:nvGrpSpPr>
          <p:grpSpPr>
            <a:xfrm rot="9681475">
              <a:off x="1564592" y="2716874"/>
              <a:ext cx="260159" cy="141564"/>
              <a:chOff x="1979644" y="4609322"/>
              <a:chExt cx="679580" cy="300330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101"/>
            <p:cNvGrpSpPr/>
            <p:nvPr/>
          </p:nvGrpSpPr>
          <p:grpSpPr>
            <a:xfrm rot="9681475">
              <a:off x="3443282" y="4294760"/>
              <a:ext cx="260159" cy="141564"/>
              <a:chOff x="1979644" y="4609322"/>
              <a:chExt cx="679580" cy="300330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101"/>
            <p:cNvGrpSpPr/>
            <p:nvPr/>
          </p:nvGrpSpPr>
          <p:grpSpPr>
            <a:xfrm rot="9681475">
              <a:off x="1710473" y="2942077"/>
              <a:ext cx="260159" cy="141564"/>
              <a:chOff x="1979644" y="4609322"/>
              <a:chExt cx="679580" cy="300330"/>
            </a:xfrm>
          </p:grpSpPr>
          <p:sp>
            <p:nvSpPr>
              <p:cNvPr id="48" name="Freeform 47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101"/>
            <p:cNvGrpSpPr/>
            <p:nvPr/>
          </p:nvGrpSpPr>
          <p:grpSpPr>
            <a:xfrm rot="9681475">
              <a:off x="1355219" y="2945619"/>
              <a:ext cx="260159" cy="141564"/>
              <a:chOff x="1979644" y="4609322"/>
              <a:chExt cx="679580" cy="300330"/>
            </a:xfrm>
          </p:grpSpPr>
          <p:sp>
            <p:nvSpPr>
              <p:cNvPr id="51" name="Freeform 50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101"/>
            <p:cNvGrpSpPr/>
            <p:nvPr/>
          </p:nvGrpSpPr>
          <p:grpSpPr>
            <a:xfrm rot="9681475">
              <a:off x="1582007" y="3140209"/>
              <a:ext cx="260159" cy="141564"/>
              <a:chOff x="1979644" y="4609322"/>
              <a:chExt cx="679580" cy="300330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101"/>
            <p:cNvGrpSpPr/>
            <p:nvPr/>
          </p:nvGrpSpPr>
          <p:grpSpPr>
            <a:xfrm rot="9681475">
              <a:off x="1263412" y="3196174"/>
              <a:ext cx="260159" cy="141564"/>
              <a:chOff x="1979644" y="4609322"/>
              <a:chExt cx="679580" cy="300330"/>
            </a:xfrm>
          </p:grpSpPr>
          <p:sp>
            <p:nvSpPr>
              <p:cNvPr id="57" name="Freeform 56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101"/>
            <p:cNvGrpSpPr/>
            <p:nvPr/>
          </p:nvGrpSpPr>
          <p:grpSpPr>
            <a:xfrm rot="9681475">
              <a:off x="1372634" y="3867362"/>
              <a:ext cx="260159" cy="141564"/>
              <a:chOff x="1979644" y="4609322"/>
              <a:chExt cx="679580" cy="300330"/>
            </a:xfrm>
          </p:grpSpPr>
          <p:sp>
            <p:nvSpPr>
              <p:cNvPr id="60" name="Freeform 59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101"/>
            <p:cNvGrpSpPr/>
            <p:nvPr/>
          </p:nvGrpSpPr>
          <p:grpSpPr>
            <a:xfrm rot="9681475">
              <a:off x="1008308" y="3710524"/>
              <a:ext cx="260159" cy="141564"/>
              <a:chOff x="1979644" y="4609322"/>
              <a:chExt cx="679580" cy="300330"/>
            </a:xfrm>
          </p:grpSpPr>
          <p:sp>
            <p:nvSpPr>
              <p:cNvPr id="63" name="Freeform 62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101"/>
            <p:cNvGrpSpPr/>
            <p:nvPr/>
          </p:nvGrpSpPr>
          <p:grpSpPr>
            <a:xfrm rot="9681475">
              <a:off x="1361765" y="4380816"/>
              <a:ext cx="260159" cy="141564"/>
              <a:chOff x="1979644" y="4609322"/>
              <a:chExt cx="679580" cy="300330"/>
            </a:xfrm>
          </p:grpSpPr>
          <p:sp>
            <p:nvSpPr>
              <p:cNvPr id="66" name="Freeform 65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101"/>
            <p:cNvGrpSpPr/>
            <p:nvPr/>
          </p:nvGrpSpPr>
          <p:grpSpPr>
            <a:xfrm rot="9681475">
              <a:off x="3338697" y="2694420"/>
              <a:ext cx="260159" cy="141564"/>
              <a:chOff x="1979644" y="4609322"/>
              <a:chExt cx="679580" cy="300330"/>
            </a:xfrm>
          </p:grpSpPr>
          <p:sp>
            <p:nvSpPr>
              <p:cNvPr id="69" name="Freeform 68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101"/>
            <p:cNvGrpSpPr/>
            <p:nvPr/>
          </p:nvGrpSpPr>
          <p:grpSpPr>
            <a:xfrm rot="9681475">
              <a:off x="3615345" y="4672304"/>
              <a:ext cx="260159" cy="141564"/>
              <a:chOff x="1979644" y="4609322"/>
              <a:chExt cx="679580" cy="300330"/>
            </a:xfrm>
          </p:grpSpPr>
          <p:sp>
            <p:nvSpPr>
              <p:cNvPr id="72" name="Freeform 71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101"/>
            <p:cNvGrpSpPr/>
            <p:nvPr/>
          </p:nvGrpSpPr>
          <p:grpSpPr>
            <a:xfrm rot="9681475">
              <a:off x="1258199" y="4780952"/>
              <a:ext cx="260159" cy="141564"/>
              <a:chOff x="1979644" y="4609322"/>
              <a:chExt cx="679580" cy="300330"/>
            </a:xfrm>
          </p:grpSpPr>
          <p:sp>
            <p:nvSpPr>
              <p:cNvPr id="75" name="Freeform 74"/>
              <p:cNvSpPr/>
              <p:nvPr/>
            </p:nvSpPr>
            <p:spPr>
              <a:xfrm>
                <a:off x="1979644" y="4609322"/>
                <a:ext cx="679580" cy="300330"/>
              </a:xfrm>
              <a:custGeom>
                <a:avLst/>
                <a:gdLst>
                  <a:gd name="connsiteX0" fmla="*/ 7776 w 679580"/>
                  <a:gd name="connsiteY0" fmla="*/ 18662 h 300330"/>
                  <a:gd name="connsiteX1" fmla="*/ 35768 w 679580"/>
                  <a:gd name="connsiteY1" fmla="*/ 27992 h 300330"/>
                  <a:gd name="connsiteX2" fmla="*/ 119744 w 679580"/>
                  <a:gd name="connsiteY2" fmla="*/ 9331 h 300330"/>
                  <a:gd name="connsiteX3" fmla="*/ 203719 w 679580"/>
                  <a:gd name="connsiteY3" fmla="*/ 0 h 300330"/>
                  <a:gd name="connsiteX4" fmla="*/ 371670 w 679580"/>
                  <a:gd name="connsiteY4" fmla="*/ 9331 h 300330"/>
                  <a:gd name="connsiteX5" fmla="*/ 436985 w 679580"/>
                  <a:gd name="connsiteY5" fmla="*/ 27992 h 300330"/>
                  <a:gd name="connsiteX6" fmla="*/ 502299 w 679580"/>
                  <a:gd name="connsiteY6" fmla="*/ 65315 h 300330"/>
                  <a:gd name="connsiteX7" fmla="*/ 530291 w 679580"/>
                  <a:gd name="connsiteY7" fmla="*/ 74645 h 300330"/>
                  <a:gd name="connsiteX8" fmla="*/ 558283 w 679580"/>
                  <a:gd name="connsiteY8" fmla="*/ 93307 h 300330"/>
                  <a:gd name="connsiteX9" fmla="*/ 614266 w 679580"/>
                  <a:gd name="connsiteY9" fmla="*/ 111968 h 300330"/>
                  <a:gd name="connsiteX10" fmla="*/ 632927 w 679580"/>
                  <a:gd name="connsiteY10" fmla="*/ 139960 h 300330"/>
                  <a:gd name="connsiteX11" fmla="*/ 651589 w 679580"/>
                  <a:gd name="connsiteY11" fmla="*/ 158621 h 300330"/>
                  <a:gd name="connsiteX12" fmla="*/ 660919 w 679580"/>
                  <a:gd name="connsiteY12" fmla="*/ 195943 h 300330"/>
                  <a:gd name="connsiteX13" fmla="*/ 679580 w 679580"/>
                  <a:gd name="connsiteY13" fmla="*/ 251927 h 300330"/>
                  <a:gd name="connsiteX14" fmla="*/ 670250 w 679580"/>
                  <a:gd name="connsiteY14" fmla="*/ 279919 h 300330"/>
                  <a:gd name="connsiteX15" fmla="*/ 642258 w 679580"/>
                  <a:gd name="connsiteY15" fmla="*/ 298580 h 300330"/>
                  <a:gd name="connsiteX16" fmla="*/ 576944 w 679580"/>
                  <a:gd name="connsiteY16" fmla="*/ 270588 h 300330"/>
                  <a:gd name="connsiteX17" fmla="*/ 548952 w 679580"/>
                  <a:gd name="connsiteY17" fmla="*/ 261258 h 300330"/>
                  <a:gd name="connsiteX18" fmla="*/ 520960 w 679580"/>
                  <a:gd name="connsiteY18" fmla="*/ 242596 h 300330"/>
                  <a:gd name="connsiteX19" fmla="*/ 399662 w 679580"/>
                  <a:gd name="connsiteY19" fmla="*/ 242596 h 300330"/>
                  <a:gd name="connsiteX20" fmla="*/ 343678 w 679580"/>
                  <a:gd name="connsiteY20" fmla="*/ 261258 h 300330"/>
                  <a:gd name="connsiteX21" fmla="*/ 269034 w 679580"/>
                  <a:gd name="connsiteY21" fmla="*/ 251927 h 300330"/>
                  <a:gd name="connsiteX22" fmla="*/ 231711 w 679580"/>
                  <a:gd name="connsiteY22" fmla="*/ 242596 h 300330"/>
                  <a:gd name="connsiteX23" fmla="*/ 185058 w 679580"/>
                  <a:gd name="connsiteY23" fmla="*/ 233266 h 300330"/>
                  <a:gd name="connsiteX24" fmla="*/ 157066 w 679580"/>
                  <a:gd name="connsiteY24" fmla="*/ 177282 h 300330"/>
                  <a:gd name="connsiteX25" fmla="*/ 138405 w 679580"/>
                  <a:gd name="connsiteY25" fmla="*/ 149290 h 300330"/>
                  <a:gd name="connsiteX26" fmla="*/ 110413 w 679580"/>
                  <a:gd name="connsiteY26" fmla="*/ 93307 h 300330"/>
                  <a:gd name="connsiteX27" fmla="*/ 82421 w 679580"/>
                  <a:gd name="connsiteY27" fmla="*/ 83976 h 300330"/>
                  <a:gd name="connsiteX28" fmla="*/ 7776 w 679580"/>
                  <a:gd name="connsiteY28" fmla="*/ 18662 h 30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9580" h="300330">
                    <a:moveTo>
                      <a:pt x="7776" y="18662"/>
                    </a:moveTo>
                    <a:cubicBezTo>
                      <a:pt x="0" y="9331"/>
                      <a:pt x="25933" y="27992"/>
                      <a:pt x="35768" y="27992"/>
                    </a:cubicBezTo>
                    <a:cubicBezTo>
                      <a:pt x="58746" y="27992"/>
                      <a:pt x="96349" y="12930"/>
                      <a:pt x="119744" y="9331"/>
                    </a:cubicBezTo>
                    <a:cubicBezTo>
                      <a:pt x="147580" y="5048"/>
                      <a:pt x="175727" y="3110"/>
                      <a:pt x="203719" y="0"/>
                    </a:cubicBezTo>
                    <a:cubicBezTo>
                      <a:pt x="259703" y="3110"/>
                      <a:pt x="315830" y="4254"/>
                      <a:pt x="371670" y="9331"/>
                    </a:cubicBezTo>
                    <a:cubicBezTo>
                      <a:pt x="387776" y="10795"/>
                      <a:pt x="420418" y="22470"/>
                      <a:pt x="436985" y="27992"/>
                    </a:cubicBezTo>
                    <a:cubicBezTo>
                      <a:pt x="465099" y="46736"/>
                      <a:pt x="469149" y="51108"/>
                      <a:pt x="502299" y="65315"/>
                    </a:cubicBezTo>
                    <a:cubicBezTo>
                      <a:pt x="511339" y="69189"/>
                      <a:pt x="520960" y="71535"/>
                      <a:pt x="530291" y="74645"/>
                    </a:cubicBezTo>
                    <a:cubicBezTo>
                      <a:pt x="539622" y="80866"/>
                      <a:pt x="548035" y="88752"/>
                      <a:pt x="558283" y="93307"/>
                    </a:cubicBezTo>
                    <a:cubicBezTo>
                      <a:pt x="576258" y="101296"/>
                      <a:pt x="614266" y="111968"/>
                      <a:pt x="614266" y="111968"/>
                    </a:cubicBezTo>
                    <a:cubicBezTo>
                      <a:pt x="620486" y="121299"/>
                      <a:pt x="625922" y="131203"/>
                      <a:pt x="632927" y="139960"/>
                    </a:cubicBezTo>
                    <a:cubicBezTo>
                      <a:pt x="638423" y="146829"/>
                      <a:pt x="647655" y="150753"/>
                      <a:pt x="651589" y="158621"/>
                    </a:cubicBezTo>
                    <a:cubicBezTo>
                      <a:pt x="657324" y="170091"/>
                      <a:pt x="657234" y="183660"/>
                      <a:pt x="660919" y="195943"/>
                    </a:cubicBezTo>
                    <a:cubicBezTo>
                      <a:pt x="666571" y="214784"/>
                      <a:pt x="679580" y="251927"/>
                      <a:pt x="679580" y="251927"/>
                    </a:cubicBezTo>
                    <a:cubicBezTo>
                      <a:pt x="676470" y="261258"/>
                      <a:pt x="676394" y="272239"/>
                      <a:pt x="670250" y="279919"/>
                    </a:cubicBezTo>
                    <a:cubicBezTo>
                      <a:pt x="663245" y="288676"/>
                      <a:pt x="653319" y="296737"/>
                      <a:pt x="642258" y="298580"/>
                    </a:cubicBezTo>
                    <a:cubicBezTo>
                      <a:pt x="631755" y="300330"/>
                      <a:pt x="579670" y="271756"/>
                      <a:pt x="576944" y="270588"/>
                    </a:cubicBezTo>
                    <a:cubicBezTo>
                      <a:pt x="567904" y="266714"/>
                      <a:pt x="558283" y="264368"/>
                      <a:pt x="548952" y="261258"/>
                    </a:cubicBezTo>
                    <a:cubicBezTo>
                      <a:pt x="539621" y="255037"/>
                      <a:pt x="530990" y="247611"/>
                      <a:pt x="520960" y="242596"/>
                    </a:cubicBezTo>
                    <a:cubicBezTo>
                      <a:pt x="479330" y="221781"/>
                      <a:pt x="451858" y="237377"/>
                      <a:pt x="399662" y="242596"/>
                    </a:cubicBezTo>
                    <a:cubicBezTo>
                      <a:pt x="381001" y="248817"/>
                      <a:pt x="363197" y="263698"/>
                      <a:pt x="343678" y="261258"/>
                    </a:cubicBezTo>
                    <a:cubicBezTo>
                      <a:pt x="318797" y="258148"/>
                      <a:pt x="293768" y="256049"/>
                      <a:pt x="269034" y="251927"/>
                    </a:cubicBezTo>
                    <a:cubicBezTo>
                      <a:pt x="256385" y="249819"/>
                      <a:pt x="244230" y="245378"/>
                      <a:pt x="231711" y="242596"/>
                    </a:cubicBezTo>
                    <a:cubicBezTo>
                      <a:pt x="216230" y="239156"/>
                      <a:pt x="200609" y="236376"/>
                      <a:pt x="185058" y="233266"/>
                    </a:cubicBezTo>
                    <a:cubicBezTo>
                      <a:pt x="131578" y="153045"/>
                      <a:pt x="195697" y="254543"/>
                      <a:pt x="157066" y="177282"/>
                    </a:cubicBezTo>
                    <a:cubicBezTo>
                      <a:pt x="152051" y="167252"/>
                      <a:pt x="143420" y="159320"/>
                      <a:pt x="138405" y="149290"/>
                    </a:cubicBezTo>
                    <a:cubicBezTo>
                      <a:pt x="127137" y="126753"/>
                      <a:pt x="132696" y="111133"/>
                      <a:pt x="110413" y="93307"/>
                    </a:cubicBezTo>
                    <a:cubicBezTo>
                      <a:pt x="102733" y="87163"/>
                      <a:pt x="91019" y="88753"/>
                      <a:pt x="82421" y="83976"/>
                    </a:cubicBezTo>
                    <a:cubicBezTo>
                      <a:pt x="14149" y="46047"/>
                      <a:pt x="15552" y="27993"/>
                      <a:pt x="7776" y="18662"/>
                    </a:cubicBezTo>
                    <a:close/>
                  </a:path>
                </a:pathLst>
              </a:cu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lowchart: Connector 34"/>
              <p:cNvSpPr/>
              <p:nvPr/>
            </p:nvSpPr>
            <p:spPr>
              <a:xfrm>
                <a:off x="2286000" y="4724400"/>
                <a:ext cx="152400" cy="76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720702" y="138672"/>
            <a:ext cx="830476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Pulmonary first pass effect: Infused stem cell are entrapped in lung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246998" y="1458979"/>
            <a:ext cx="136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Stem Cells</a:t>
            </a:r>
          </a:p>
        </p:txBody>
      </p:sp>
      <p:cxnSp>
        <p:nvCxnSpPr>
          <p:cNvPr id="86" name="Straight Connector 85"/>
          <p:cNvCxnSpPr/>
          <p:nvPr/>
        </p:nvCxnSpPr>
        <p:spPr>
          <a:xfrm flipV="1">
            <a:off x="1445194" y="3000795"/>
            <a:ext cx="0" cy="512966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903328" y="3000795"/>
            <a:ext cx="0" cy="512966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903328" y="3000795"/>
            <a:ext cx="551314" cy="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903328" y="3544682"/>
            <a:ext cx="551314" cy="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1" name="Picture 100" descr="longembolil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16312" y="5001798"/>
            <a:ext cx="1381564" cy="1349810"/>
          </a:xfrm>
          <a:prstGeom prst="rect">
            <a:avLst/>
          </a:prstGeom>
        </p:spPr>
      </p:pic>
      <p:sp>
        <p:nvSpPr>
          <p:cNvPr id="102" name="Right Triangle 101"/>
          <p:cNvSpPr/>
          <p:nvPr/>
        </p:nvSpPr>
        <p:spPr bwMode="auto">
          <a:xfrm rot="11311330">
            <a:off x="1512864" y="4917574"/>
            <a:ext cx="455446" cy="304502"/>
          </a:xfrm>
          <a:prstGeom prst="rtTriangle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" name="Oval 102"/>
          <p:cNvSpPr/>
          <p:nvPr/>
        </p:nvSpPr>
        <p:spPr bwMode="auto">
          <a:xfrm>
            <a:off x="672550" y="4944777"/>
            <a:ext cx="1417413" cy="1459711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4" name="Straight Connector 103"/>
          <p:cNvCxnSpPr>
            <a:stCxn id="103" idx="7"/>
          </p:cNvCxnSpPr>
          <p:nvPr/>
        </p:nvCxnSpPr>
        <p:spPr>
          <a:xfrm flipH="1" flipV="1">
            <a:off x="1454642" y="3551481"/>
            <a:ext cx="427746" cy="1607066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103" idx="1"/>
          </p:cNvCxnSpPr>
          <p:nvPr/>
        </p:nvCxnSpPr>
        <p:spPr>
          <a:xfrm flipV="1">
            <a:off x="880125" y="3598121"/>
            <a:ext cx="23203" cy="1560426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9" name="Group 101"/>
          <p:cNvGrpSpPr/>
          <p:nvPr/>
        </p:nvGrpSpPr>
        <p:grpSpPr>
          <a:xfrm rot="5129751">
            <a:off x="1033803" y="5257817"/>
            <a:ext cx="833133" cy="720934"/>
            <a:chOff x="1979644" y="4609322"/>
            <a:chExt cx="679580" cy="300330"/>
          </a:xfrm>
        </p:grpSpPr>
        <p:sp>
          <p:nvSpPr>
            <p:cNvPr id="110" name="Freeform 109"/>
            <p:cNvSpPr/>
            <p:nvPr/>
          </p:nvSpPr>
          <p:spPr>
            <a:xfrm>
              <a:off x="1979644" y="4609322"/>
              <a:ext cx="679580" cy="300330"/>
            </a:xfrm>
            <a:custGeom>
              <a:avLst/>
              <a:gdLst>
                <a:gd name="connsiteX0" fmla="*/ 7776 w 679580"/>
                <a:gd name="connsiteY0" fmla="*/ 18662 h 300330"/>
                <a:gd name="connsiteX1" fmla="*/ 35768 w 679580"/>
                <a:gd name="connsiteY1" fmla="*/ 27992 h 300330"/>
                <a:gd name="connsiteX2" fmla="*/ 119744 w 679580"/>
                <a:gd name="connsiteY2" fmla="*/ 9331 h 300330"/>
                <a:gd name="connsiteX3" fmla="*/ 203719 w 679580"/>
                <a:gd name="connsiteY3" fmla="*/ 0 h 300330"/>
                <a:gd name="connsiteX4" fmla="*/ 371670 w 679580"/>
                <a:gd name="connsiteY4" fmla="*/ 9331 h 300330"/>
                <a:gd name="connsiteX5" fmla="*/ 436985 w 679580"/>
                <a:gd name="connsiteY5" fmla="*/ 27992 h 300330"/>
                <a:gd name="connsiteX6" fmla="*/ 502299 w 679580"/>
                <a:gd name="connsiteY6" fmla="*/ 65315 h 300330"/>
                <a:gd name="connsiteX7" fmla="*/ 530291 w 679580"/>
                <a:gd name="connsiteY7" fmla="*/ 74645 h 300330"/>
                <a:gd name="connsiteX8" fmla="*/ 558283 w 679580"/>
                <a:gd name="connsiteY8" fmla="*/ 93307 h 300330"/>
                <a:gd name="connsiteX9" fmla="*/ 614266 w 679580"/>
                <a:gd name="connsiteY9" fmla="*/ 111968 h 300330"/>
                <a:gd name="connsiteX10" fmla="*/ 632927 w 679580"/>
                <a:gd name="connsiteY10" fmla="*/ 139960 h 300330"/>
                <a:gd name="connsiteX11" fmla="*/ 651589 w 679580"/>
                <a:gd name="connsiteY11" fmla="*/ 158621 h 300330"/>
                <a:gd name="connsiteX12" fmla="*/ 660919 w 679580"/>
                <a:gd name="connsiteY12" fmla="*/ 195943 h 300330"/>
                <a:gd name="connsiteX13" fmla="*/ 679580 w 679580"/>
                <a:gd name="connsiteY13" fmla="*/ 251927 h 300330"/>
                <a:gd name="connsiteX14" fmla="*/ 670250 w 679580"/>
                <a:gd name="connsiteY14" fmla="*/ 279919 h 300330"/>
                <a:gd name="connsiteX15" fmla="*/ 642258 w 679580"/>
                <a:gd name="connsiteY15" fmla="*/ 298580 h 300330"/>
                <a:gd name="connsiteX16" fmla="*/ 576944 w 679580"/>
                <a:gd name="connsiteY16" fmla="*/ 270588 h 300330"/>
                <a:gd name="connsiteX17" fmla="*/ 548952 w 679580"/>
                <a:gd name="connsiteY17" fmla="*/ 261258 h 300330"/>
                <a:gd name="connsiteX18" fmla="*/ 520960 w 679580"/>
                <a:gd name="connsiteY18" fmla="*/ 242596 h 300330"/>
                <a:gd name="connsiteX19" fmla="*/ 399662 w 679580"/>
                <a:gd name="connsiteY19" fmla="*/ 242596 h 300330"/>
                <a:gd name="connsiteX20" fmla="*/ 343678 w 679580"/>
                <a:gd name="connsiteY20" fmla="*/ 261258 h 300330"/>
                <a:gd name="connsiteX21" fmla="*/ 269034 w 679580"/>
                <a:gd name="connsiteY21" fmla="*/ 251927 h 300330"/>
                <a:gd name="connsiteX22" fmla="*/ 231711 w 679580"/>
                <a:gd name="connsiteY22" fmla="*/ 242596 h 300330"/>
                <a:gd name="connsiteX23" fmla="*/ 185058 w 679580"/>
                <a:gd name="connsiteY23" fmla="*/ 233266 h 300330"/>
                <a:gd name="connsiteX24" fmla="*/ 157066 w 679580"/>
                <a:gd name="connsiteY24" fmla="*/ 177282 h 300330"/>
                <a:gd name="connsiteX25" fmla="*/ 138405 w 679580"/>
                <a:gd name="connsiteY25" fmla="*/ 149290 h 300330"/>
                <a:gd name="connsiteX26" fmla="*/ 110413 w 679580"/>
                <a:gd name="connsiteY26" fmla="*/ 93307 h 300330"/>
                <a:gd name="connsiteX27" fmla="*/ 82421 w 679580"/>
                <a:gd name="connsiteY27" fmla="*/ 83976 h 300330"/>
                <a:gd name="connsiteX28" fmla="*/ 7776 w 679580"/>
                <a:gd name="connsiteY28" fmla="*/ 18662 h 3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79580" h="300330">
                  <a:moveTo>
                    <a:pt x="7776" y="18662"/>
                  </a:moveTo>
                  <a:cubicBezTo>
                    <a:pt x="0" y="9331"/>
                    <a:pt x="25933" y="27992"/>
                    <a:pt x="35768" y="27992"/>
                  </a:cubicBezTo>
                  <a:cubicBezTo>
                    <a:pt x="58746" y="27992"/>
                    <a:pt x="96349" y="12930"/>
                    <a:pt x="119744" y="9331"/>
                  </a:cubicBezTo>
                  <a:cubicBezTo>
                    <a:pt x="147580" y="5048"/>
                    <a:pt x="175727" y="3110"/>
                    <a:pt x="203719" y="0"/>
                  </a:cubicBezTo>
                  <a:cubicBezTo>
                    <a:pt x="259703" y="3110"/>
                    <a:pt x="315830" y="4254"/>
                    <a:pt x="371670" y="9331"/>
                  </a:cubicBezTo>
                  <a:cubicBezTo>
                    <a:pt x="387776" y="10795"/>
                    <a:pt x="420418" y="22470"/>
                    <a:pt x="436985" y="27992"/>
                  </a:cubicBezTo>
                  <a:cubicBezTo>
                    <a:pt x="465099" y="46736"/>
                    <a:pt x="469149" y="51108"/>
                    <a:pt x="502299" y="65315"/>
                  </a:cubicBezTo>
                  <a:cubicBezTo>
                    <a:pt x="511339" y="69189"/>
                    <a:pt x="520960" y="71535"/>
                    <a:pt x="530291" y="74645"/>
                  </a:cubicBezTo>
                  <a:cubicBezTo>
                    <a:pt x="539622" y="80866"/>
                    <a:pt x="548035" y="88752"/>
                    <a:pt x="558283" y="93307"/>
                  </a:cubicBezTo>
                  <a:cubicBezTo>
                    <a:pt x="576258" y="101296"/>
                    <a:pt x="614266" y="111968"/>
                    <a:pt x="614266" y="111968"/>
                  </a:cubicBezTo>
                  <a:cubicBezTo>
                    <a:pt x="620486" y="121299"/>
                    <a:pt x="625922" y="131203"/>
                    <a:pt x="632927" y="139960"/>
                  </a:cubicBezTo>
                  <a:cubicBezTo>
                    <a:pt x="638423" y="146829"/>
                    <a:pt x="647655" y="150753"/>
                    <a:pt x="651589" y="158621"/>
                  </a:cubicBezTo>
                  <a:cubicBezTo>
                    <a:pt x="657324" y="170091"/>
                    <a:pt x="657234" y="183660"/>
                    <a:pt x="660919" y="195943"/>
                  </a:cubicBezTo>
                  <a:cubicBezTo>
                    <a:pt x="666571" y="214784"/>
                    <a:pt x="679580" y="251927"/>
                    <a:pt x="679580" y="251927"/>
                  </a:cubicBezTo>
                  <a:cubicBezTo>
                    <a:pt x="676470" y="261258"/>
                    <a:pt x="676394" y="272239"/>
                    <a:pt x="670250" y="279919"/>
                  </a:cubicBezTo>
                  <a:cubicBezTo>
                    <a:pt x="663245" y="288676"/>
                    <a:pt x="653319" y="296737"/>
                    <a:pt x="642258" y="298580"/>
                  </a:cubicBezTo>
                  <a:cubicBezTo>
                    <a:pt x="631755" y="300330"/>
                    <a:pt x="579670" y="271756"/>
                    <a:pt x="576944" y="270588"/>
                  </a:cubicBezTo>
                  <a:cubicBezTo>
                    <a:pt x="567904" y="266714"/>
                    <a:pt x="558283" y="264368"/>
                    <a:pt x="548952" y="261258"/>
                  </a:cubicBezTo>
                  <a:cubicBezTo>
                    <a:pt x="539621" y="255037"/>
                    <a:pt x="530990" y="247611"/>
                    <a:pt x="520960" y="242596"/>
                  </a:cubicBezTo>
                  <a:cubicBezTo>
                    <a:pt x="479330" y="221781"/>
                    <a:pt x="451858" y="237377"/>
                    <a:pt x="399662" y="242596"/>
                  </a:cubicBezTo>
                  <a:cubicBezTo>
                    <a:pt x="381001" y="248817"/>
                    <a:pt x="363197" y="263698"/>
                    <a:pt x="343678" y="261258"/>
                  </a:cubicBezTo>
                  <a:cubicBezTo>
                    <a:pt x="318797" y="258148"/>
                    <a:pt x="293768" y="256049"/>
                    <a:pt x="269034" y="251927"/>
                  </a:cubicBezTo>
                  <a:cubicBezTo>
                    <a:pt x="256385" y="249819"/>
                    <a:pt x="244230" y="245378"/>
                    <a:pt x="231711" y="242596"/>
                  </a:cubicBezTo>
                  <a:cubicBezTo>
                    <a:pt x="216230" y="239156"/>
                    <a:pt x="200609" y="236376"/>
                    <a:pt x="185058" y="233266"/>
                  </a:cubicBezTo>
                  <a:cubicBezTo>
                    <a:pt x="131578" y="153045"/>
                    <a:pt x="195697" y="254543"/>
                    <a:pt x="157066" y="177282"/>
                  </a:cubicBezTo>
                  <a:cubicBezTo>
                    <a:pt x="152051" y="167252"/>
                    <a:pt x="143420" y="159320"/>
                    <a:pt x="138405" y="149290"/>
                  </a:cubicBezTo>
                  <a:cubicBezTo>
                    <a:pt x="127137" y="126753"/>
                    <a:pt x="132696" y="111133"/>
                    <a:pt x="110413" y="93307"/>
                  </a:cubicBezTo>
                  <a:cubicBezTo>
                    <a:pt x="102733" y="87163"/>
                    <a:pt x="91019" y="88753"/>
                    <a:pt x="82421" y="83976"/>
                  </a:cubicBezTo>
                  <a:cubicBezTo>
                    <a:pt x="14149" y="46047"/>
                    <a:pt x="15552" y="27993"/>
                    <a:pt x="7776" y="18662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lowchart: Connector 16"/>
            <p:cNvSpPr/>
            <p:nvPr/>
          </p:nvSpPr>
          <p:spPr>
            <a:xfrm>
              <a:off x="2286000" y="4724400"/>
              <a:ext cx="152400" cy="76200"/>
            </a:xfrm>
            <a:prstGeom prst="flowChartConnector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1492815" y="6454801"/>
            <a:ext cx="198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Lung Capillaries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4765708" y="305488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DiR</a:t>
            </a:r>
            <a:r>
              <a:rPr lang="en-US" b="1" dirty="0"/>
              <a:t>-Human MSC in mouse lung</a:t>
            </a:r>
          </a:p>
        </p:txBody>
      </p:sp>
      <p:sp>
        <p:nvSpPr>
          <p:cNvPr id="132" name="Right Triangle 131"/>
          <p:cNvSpPr/>
          <p:nvPr/>
        </p:nvSpPr>
        <p:spPr bwMode="auto">
          <a:xfrm>
            <a:off x="720702" y="6059996"/>
            <a:ext cx="287167" cy="292695"/>
          </a:xfrm>
          <a:prstGeom prst="rtTriangle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1842570" y="5389681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919661" y="5618284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35" name="Oval 134"/>
          <p:cNvSpPr/>
          <p:nvPr/>
        </p:nvSpPr>
        <p:spPr bwMode="auto">
          <a:xfrm>
            <a:off x="1004325" y="5677547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36" name="Oval 135"/>
          <p:cNvSpPr/>
          <p:nvPr/>
        </p:nvSpPr>
        <p:spPr bwMode="auto">
          <a:xfrm>
            <a:off x="1004325" y="5787618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37" name="Oval 136"/>
          <p:cNvSpPr/>
          <p:nvPr/>
        </p:nvSpPr>
        <p:spPr bwMode="auto">
          <a:xfrm>
            <a:off x="851919" y="5796085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38" name="Oval 137"/>
          <p:cNvSpPr/>
          <p:nvPr/>
        </p:nvSpPr>
        <p:spPr bwMode="auto">
          <a:xfrm>
            <a:off x="1046660" y="5999293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39" name="Oval 138"/>
          <p:cNvSpPr/>
          <p:nvPr/>
        </p:nvSpPr>
        <p:spPr bwMode="auto">
          <a:xfrm>
            <a:off x="1893366" y="5542081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00007" y="6454600"/>
            <a:ext cx="110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Vesicles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7785979" y="6404488"/>
            <a:ext cx="1211843" cy="4194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0" name="Picture 129" descr="lung entrapment MSC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700878" y="3502317"/>
            <a:ext cx="3348394" cy="3288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7" name="Oval 126"/>
          <p:cNvSpPr/>
          <p:nvPr/>
        </p:nvSpPr>
        <p:spPr bwMode="auto">
          <a:xfrm>
            <a:off x="997481" y="5894299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41" name="Oval 140"/>
          <p:cNvSpPr/>
          <p:nvPr/>
        </p:nvSpPr>
        <p:spPr bwMode="auto">
          <a:xfrm>
            <a:off x="1149881" y="5792503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42" name="Oval 141"/>
          <p:cNvSpPr/>
          <p:nvPr/>
        </p:nvSpPr>
        <p:spPr bwMode="auto">
          <a:xfrm>
            <a:off x="1811643" y="5254142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43" name="Oval 142"/>
          <p:cNvSpPr/>
          <p:nvPr/>
        </p:nvSpPr>
        <p:spPr bwMode="auto">
          <a:xfrm>
            <a:off x="1852504" y="5694481"/>
            <a:ext cx="81723" cy="45719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57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Sub-populations of of Extracellular Vesicles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54" r="-8054"/>
          <a:stretch>
            <a:fillRect/>
          </a:stretch>
        </p:blipFill>
        <p:spPr>
          <a:xfrm>
            <a:off x="3975167" y="1789817"/>
            <a:ext cx="5491753" cy="3457218"/>
          </a:xfrm>
        </p:spPr>
      </p:pic>
      <p:cxnSp>
        <p:nvCxnSpPr>
          <p:cNvPr id="5" name="Straight Connector 4"/>
          <p:cNvCxnSpPr/>
          <p:nvPr/>
        </p:nvCxnSpPr>
        <p:spPr>
          <a:xfrm>
            <a:off x="0" y="1116911"/>
            <a:ext cx="9093406" cy="0"/>
          </a:xfrm>
          <a:prstGeom prst="line">
            <a:avLst/>
          </a:prstGeom>
          <a:ln w="57150" cmpd="sng">
            <a:solidFill>
              <a:srgbClr val="00009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52077" y="127000"/>
            <a:ext cx="224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3" descr="F2.lar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38" r="-14138"/>
          <a:stretch>
            <a:fillRect/>
          </a:stretch>
        </p:blipFill>
        <p:spPr>
          <a:xfrm>
            <a:off x="-488017" y="1614281"/>
            <a:ext cx="5347012" cy="41756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6871" y="6397125"/>
            <a:ext cx="400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Clotilde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Thery</a:t>
            </a:r>
            <a:r>
              <a:rPr lang="en-US" dirty="0">
                <a:latin typeface="Times New Roman"/>
                <a:cs typeface="Times New Roman"/>
              </a:rPr>
              <a:t> at al, Nature reviews 2009</a:t>
            </a:r>
          </a:p>
        </p:txBody>
      </p:sp>
    </p:spTree>
    <p:extLst>
      <p:ext uri="{BB962C8B-B14F-4D97-AF65-F5344CB8AC3E}">
        <p14:creationId xmlns:p14="http://schemas.microsoft.com/office/powerpoint/2010/main" val="3176619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76" y="8092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Discovery of transfer of RNA and protein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116911"/>
            <a:ext cx="9093406" cy="0"/>
          </a:xfrm>
          <a:prstGeom prst="line">
            <a:avLst/>
          </a:prstGeom>
          <a:ln w="57150" cmpd="sng">
            <a:solidFill>
              <a:srgbClr val="00009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243" b="-1454"/>
          <a:stretch/>
        </p:blipFill>
        <p:spPr>
          <a:xfrm>
            <a:off x="-81000" y="1180140"/>
            <a:ext cx="5608301" cy="247888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2" y="3946533"/>
            <a:ext cx="5351357" cy="2551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660" y="2001707"/>
            <a:ext cx="3441700" cy="16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14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02" y="-13370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Composition of EVs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485" r="-15485"/>
          <a:stretch>
            <a:fillRect/>
          </a:stretch>
        </p:blipFill>
        <p:spPr/>
      </p:pic>
      <p:cxnSp>
        <p:nvCxnSpPr>
          <p:cNvPr id="6" name="Straight Connector 5"/>
          <p:cNvCxnSpPr/>
          <p:nvPr/>
        </p:nvCxnSpPr>
        <p:spPr>
          <a:xfrm>
            <a:off x="0" y="1009291"/>
            <a:ext cx="9093406" cy="0"/>
          </a:xfrm>
          <a:prstGeom prst="line">
            <a:avLst/>
          </a:prstGeom>
          <a:ln w="57150" cmpd="sng">
            <a:solidFill>
              <a:srgbClr val="00009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34051" y="6337026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Peter  Vader et al, Trends in </a:t>
            </a:r>
            <a:r>
              <a:rPr lang="en-US" dirty="0" err="1">
                <a:latin typeface="Times New Roman"/>
                <a:cs typeface="Times New Roman"/>
              </a:rPr>
              <a:t>Mol</a:t>
            </a:r>
            <a:r>
              <a:rPr lang="en-US" dirty="0">
                <a:latin typeface="Times New Roman"/>
                <a:cs typeface="Times New Roman"/>
              </a:rPr>
              <a:t> Med 2014</a:t>
            </a:r>
          </a:p>
        </p:txBody>
      </p:sp>
    </p:spTree>
    <p:extLst>
      <p:ext uri="{BB962C8B-B14F-4D97-AF65-F5344CB8AC3E}">
        <p14:creationId xmlns:p14="http://schemas.microsoft.com/office/powerpoint/2010/main" val="2942475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Different ways of EVs delivery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30" b="-5630"/>
          <a:stretch>
            <a:fillRect/>
          </a:stretch>
        </p:blipFill>
        <p:spPr>
          <a:ln>
            <a:solidFill>
              <a:srgbClr val="000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0" y="1116911"/>
            <a:ext cx="9144000" cy="0"/>
          </a:xfrm>
          <a:prstGeom prst="line">
            <a:avLst/>
          </a:prstGeom>
          <a:ln w="57150" cmpd="sng">
            <a:solidFill>
              <a:srgbClr val="00009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90312" y="2746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61825" y="6281502"/>
            <a:ext cx="431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Michael Marcus et al, Pharmaceuticals 2013</a:t>
            </a:r>
          </a:p>
        </p:txBody>
      </p:sp>
    </p:spTree>
    <p:extLst>
      <p:ext uri="{BB962C8B-B14F-4D97-AF65-F5344CB8AC3E}">
        <p14:creationId xmlns:p14="http://schemas.microsoft.com/office/powerpoint/2010/main" val="2747142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1009291"/>
            <a:ext cx="9093406" cy="0"/>
          </a:xfrm>
          <a:prstGeom prst="line">
            <a:avLst/>
          </a:prstGeom>
          <a:ln w="57150" cmpd="sng">
            <a:solidFill>
              <a:srgbClr val="00009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49887" y="256797"/>
            <a:ext cx="5424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Extracellular Vesicles applications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6871" y="6397125"/>
            <a:ext cx="400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Clotilde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Thery</a:t>
            </a:r>
            <a:r>
              <a:rPr lang="en-US" dirty="0">
                <a:latin typeface="Times New Roman"/>
                <a:cs typeface="Times New Roman"/>
              </a:rPr>
              <a:t> at al, Nature reviews 2009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47" y="3086200"/>
            <a:ext cx="20574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84" y="3107724"/>
            <a:ext cx="20447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729" y="3107724"/>
            <a:ext cx="2070100" cy="1397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100" y="4684913"/>
            <a:ext cx="2946400" cy="16129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300" y="1081332"/>
            <a:ext cx="2806700" cy="1854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9884" y="4684913"/>
            <a:ext cx="2095500" cy="16129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59156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221</Words>
  <Application>Microsoft Office PowerPoint</Application>
  <PresentationFormat>On-screen Show (4:3)</PresentationFormat>
  <Paragraphs>37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</vt:lpstr>
      <vt:lpstr>Times New Roman</vt:lpstr>
      <vt:lpstr>Office Theme</vt:lpstr>
      <vt:lpstr>PowerPoint Presentation</vt:lpstr>
      <vt:lpstr>Mesenchymal stem cells</vt:lpstr>
      <vt:lpstr>PowerPoint Presentation</vt:lpstr>
      <vt:lpstr>PowerPoint Presentation</vt:lpstr>
      <vt:lpstr>Sub-populations of of Extracellular Vesicles</vt:lpstr>
      <vt:lpstr>Discovery of transfer of RNA and protein</vt:lpstr>
      <vt:lpstr>Composition of EVs</vt:lpstr>
      <vt:lpstr>Different ways of EVs delivery</vt:lpstr>
      <vt:lpstr>PowerPoint Presentation</vt:lpstr>
      <vt:lpstr>Bidirectional talk between stem cells and injured cells</vt:lpstr>
      <vt:lpstr>Compared to whole cells, exosomes have superior properties for therapy  </vt:lpstr>
      <vt:lpstr>MSC EVs use in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用户</dc:creator>
  <cp:lastModifiedBy>Bill Dragoo</cp:lastModifiedBy>
  <cp:revision>36</cp:revision>
  <dcterms:created xsi:type="dcterms:W3CDTF">2014-06-18T04:28:24Z</dcterms:created>
  <dcterms:modified xsi:type="dcterms:W3CDTF">2019-05-24T18:48:56Z</dcterms:modified>
</cp:coreProperties>
</file>